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8" r:id="rId14"/>
    <p:sldId id="280" r:id="rId15"/>
    <p:sldId id="269" r:id="rId16"/>
    <p:sldId id="281" r:id="rId17"/>
    <p:sldId id="270" r:id="rId18"/>
    <p:sldId id="271" r:id="rId19"/>
    <p:sldId id="273" r:id="rId20"/>
    <p:sldId id="277" r:id="rId21"/>
    <p:sldId id="278" r:id="rId22"/>
    <p:sldId id="279" r:id="rId23"/>
    <p:sldId id="275" r:id="rId24"/>
    <p:sldId id="276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Microsoft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h-TH" sz="2800" dirty="0">
                <a:solidFill>
                  <a:srgbClr val="FFC000"/>
                </a:solidFill>
              </a:rPr>
              <a:t>จำนวนผู้เข้ารับบริการบำบัดช่วยเลิกบุหรี่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จำนวนเข้ารับการบำบัด!$A$2:$A$10</c:f>
              <c:strCache>
                <c:ptCount val="9"/>
                <c:pt idx="0">
                  <c:v>ปี 2554</c:v>
                </c:pt>
                <c:pt idx="1">
                  <c:v>ปี 2555</c:v>
                </c:pt>
                <c:pt idx="2">
                  <c:v>ปี 2556</c:v>
                </c:pt>
                <c:pt idx="3">
                  <c:v>ปี 2557</c:v>
                </c:pt>
                <c:pt idx="4">
                  <c:v>ปี 2558</c:v>
                </c:pt>
                <c:pt idx="5">
                  <c:v>ปี 2559</c:v>
                </c:pt>
                <c:pt idx="6">
                  <c:v>ปี 2560</c:v>
                </c:pt>
                <c:pt idx="7">
                  <c:v>ปี 2561</c:v>
                </c:pt>
                <c:pt idx="8">
                  <c:v>ปี 2562</c:v>
                </c:pt>
              </c:strCache>
            </c:strRef>
          </c:cat>
          <c:val>
            <c:numRef>
              <c:f>จำนวนเข้ารับการบำบัด!$B$2:$B$10</c:f>
              <c:numCache>
                <c:formatCode>General</c:formatCode>
                <c:ptCount val="9"/>
                <c:pt idx="0">
                  <c:v>47</c:v>
                </c:pt>
                <c:pt idx="1">
                  <c:v>105</c:v>
                </c:pt>
                <c:pt idx="2">
                  <c:v>112</c:v>
                </c:pt>
                <c:pt idx="3">
                  <c:v>149</c:v>
                </c:pt>
                <c:pt idx="4">
                  <c:v>157</c:v>
                </c:pt>
                <c:pt idx="5">
                  <c:v>145</c:v>
                </c:pt>
                <c:pt idx="6">
                  <c:v>349</c:v>
                </c:pt>
                <c:pt idx="7">
                  <c:v>809</c:v>
                </c:pt>
                <c:pt idx="8">
                  <c:v>910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73332864"/>
        <c:axId val="273330176"/>
        <c:axId val="0"/>
      </c:bar3DChart>
      <c:catAx>
        <c:axId val="273332864"/>
        <c:scaling>
          <c:orientation val="minMax"/>
        </c:scaling>
        <c:delete val="0"/>
        <c:axPos val="b"/>
        <c:majorTickMark val="none"/>
        <c:minorTickMark val="none"/>
        <c:tickLblPos val="nextTo"/>
        <c:crossAx val="273330176"/>
        <c:crosses val="autoZero"/>
        <c:auto val="1"/>
        <c:lblAlgn val="ctr"/>
        <c:lblOffset val="100"/>
        <c:noMultiLvlLbl val="0"/>
      </c:catAx>
      <c:valAx>
        <c:axId val="2733301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733328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r>
              <a:rPr lang="th-TH" sz="2800">
                <a:latin typeface="Tahoma" pitchFamily="34" charset="0"/>
                <a:ea typeface="Tahoma" pitchFamily="34" charset="0"/>
                <a:cs typeface="Tahoma" pitchFamily="34" charset="0"/>
              </a:rPr>
              <a:t>จำนวนผู้ที่เลิกบุหรี่สำเร็จ 6 เดือน -11 เดือน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8.8184646150427735E-3"/>
                  <c:y val="-7.228249684461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394882050142578E-3"/>
                  <c:y val="-0.10408679545624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88208717549902E-2"/>
                  <c:y val="-0.121434594698949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184646150427735E-3"/>
                  <c:y val="-0.14745629356301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3487205125356446E-3"/>
                  <c:y val="-0.182151892048424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697441025071289E-2"/>
                  <c:y val="-0.101195495582458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227696922564159E-2"/>
                  <c:y val="-9.8304195708673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167185127578417E-2"/>
                  <c:y val="-0.381651583339556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8789764100285156E-3"/>
                  <c:y val="-0.381651583339556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'เลิกสูบ 6 -11 เดือน'!$A$2:$A$10</c:f>
              <c:strCache>
                <c:ptCount val="9"/>
                <c:pt idx="0">
                  <c:v>ปี 2554</c:v>
                </c:pt>
                <c:pt idx="1">
                  <c:v>ปี 2555</c:v>
                </c:pt>
                <c:pt idx="2">
                  <c:v>ปี 2556</c:v>
                </c:pt>
                <c:pt idx="3">
                  <c:v>ปี 2557</c:v>
                </c:pt>
                <c:pt idx="4">
                  <c:v>ปี 2558</c:v>
                </c:pt>
                <c:pt idx="5">
                  <c:v>ปี 2559</c:v>
                </c:pt>
                <c:pt idx="6">
                  <c:v>ปี 2560</c:v>
                </c:pt>
                <c:pt idx="7">
                  <c:v>ปี 2561</c:v>
                </c:pt>
                <c:pt idx="8">
                  <c:v>ปี 2562</c:v>
                </c:pt>
              </c:strCache>
            </c:strRef>
          </c:cat>
          <c:val>
            <c:numRef>
              <c:f>'เลิกสูบ 6 -11 เดือน'!$B$2:$B$10</c:f>
              <c:numCache>
                <c:formatCode>General</c:formatCode>
                <c:ptCount val="9"/>
                <c:pt idx="0">
                  <c:v>0</c:v>
                </c:pt>
                <c:pt idx="1">
                  <c:v>14</c:v>
                </c:pt>
                <c:pt idx="2">
                  <c:v>26</c:v>
                </c:pt>
                <c:pt idx="3">
                  <c:v>36</c:v>
                </c:pt>
                <c:pt idx="4">
                  <c:v>49</c:v>
                </c:pt>
                <c:pt idx="5">
                  <c:v>21</c:v>
                </c:pt>
                <c:pt idx="6">
                  <c:v>16</c:v>
                </c:pt>
                <c:pt idx="7">
                  <c:v>121</c:v>
                </c:pt>
                <c:pt idx="8">
                  <c:v>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73347712"/>
        <c:axId val="273349248"/>
        <c:axId val="0"/>
      </c:bar3DChart>
      <c:catAx>
        <c:axId val="273347712"/>
        <c:scaling>
          <c:orientation val="minMax"/>
        </c:scaling>
        <c:delete val="0"/>
        <c:axPos val="b"/>
        <c:majorTickMark val="none"/>
        <c:minorTickMark val="none"/>
        <c:tickLblPos val="nextTo"/>
        <c:crossAx val="273349248"/>
        <c:crosses val="autoZero"/>
        <c:auto val="1"/>
        <c:lblAlgn val="ctr"/>
        <c:lblOffset val="100"/>
        <c:noMultiLvlLbl val="0"/>
      </c:catAx>
      <c:valAx>
        <c:axId val="273349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733477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793104500228572"/>
          <c:y val="0.10808929726762385"/>
          <c:w val="0.76307026722330851"/>
          <c:h val="0.701617630720769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เลิก 6 เดือน -11 เดือน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ปี 2554</c:v>
                </c:pt>
                <c:pt idx="1">
                  <c:v>ปี 2555</c:v>
                </c:pt>
                <c:pt idx="2">
                  <c:v>ปี 2556</c:v>
                </c:pt>
                <c:pt idx="3">
                  <c:v>ปี 2557</c:v>
                </c:pt>
                <c:pt idx="4">
                  <c:v>ปี 2558</c:v>
                </c:pt>
                <c:pt idx="5">
                  <c:v>ปี 2559</c:v>
                </c:pt>
                <c:pt idx="6">
                  <c:v>ปี 2560</c:v>
                </c:pt>
                <c:pt idx="7">
                  <c:v>ปี 2561</c:v>
                </c:pt>
                <c:pt idx="8">
                  <c:v>ปี 2562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14</c:v>
                </c:pt>
                <c:pt idx="2">
                  <c:v>26</c:v>
                </c:pt>
                <c:pt idx="3">
                  <c:v>36</c:v>
                </c:pt>
                <c:pt idx="4">
                  <c:v>49</c:v>
                </c:pt>
                <c:pt idx="5">
                  <c:v>21</c:v>
                </c:pt>
                <c:pt idx="6">
                  <c:v>16</c:v>
                </c:pt>
                <c:pt idx="7">
                  <c:v>121</c:v>
                </c:pt>
                <c:pt idx="8">
                  <c:v>127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เลิก ≥ 1 ปี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ปี 2554</c:v>
                </c:pt>
                <c:pt idx="1">
                  <c:v>ปี 2555</c:v>
                </c:pt>
                <c:pt idx="2">
                  <c:v>ปี 2556</c:v>
                </c:pt>
                <c:pt idx="3">
                  <c:v>ปี 2557</c:v>
                </c:pt>
                <c:pt idx="4">
                  <c:v>ปี 2558</c:v>
                </c:pt>
                <c:pt idx="5">
                  <c:v>ปี 2559</c:v>
                </c:pt>
                <c:pt idx="6">
                  <c:v>ปี 2560</c:v>
                </c:pt>
                <c:pt idx="7">
                  <c:v>ปี 2561</c:v>
                </c:pt>
                <c:pt idx="8">
                  <c:v>ปี 2562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8</c:v>
                </c:pt>
                <c:pt idx="2">
                  <c:v>13</c:v>
                </c:pt>
                <c:pt idx="3">
                  <c:v>12</c:v>
                </c:pt>
                <c:pt idx="4">
                  <c:v>24</c:v>
                </c:pt>
                <c:pt idx="5">
                  <c:v>25</c:v>
                </c:pt>
                <c:pt idx="6">
                  <c:v>31</c:v>
                </c:pt>
                <c:pt idx="7">
                  <c:v>121</c:v>
                </c:pt>
                <c:pt idx="8">
                  <c:v>162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จำนวนผู้เข้ารับการบำบัด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ปี 2554</c:v>
                </c:pt>
                <c:pt idx="1">
                  <c:v>ปี 2555</c:v>
                </c:pt>
                <c:pt idx="2">
                  <c:v>ปี 2556</c:v>
                </c:pt>
                <c:pt idx="3">
                  <c:v>ปี 2557</c:v>
                </c:pt>
                <c:pt idx="4">
                  <c:v>ปี 2558</c:v>
                </c:pt>
                <c:pt idx="5">
                  <c:v>ปี 2559</c:v>
                </c:pt>
                <c:pt idx="6">
                  <c:v>ปี 2560</c:v>
                </c:pt>
                <c:pt idx="7">
                  <c:v>ปี 2561</c:v>
                </c:pt>
                <c:pt idx="8">
                  <c:v>ปี 2562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47</c:v>
                </c:pt>
                <c:pt idx="1">
                  <c:v>105</c:v>
                </c:pt>
                <c:pt idx="2">
                  <c:v>112</c:v>
                </c:pt>
                <c:pt idx="3">
                  <c:v>149</c:v>
                </c:pt>
                <c:pt idx="4">
                  <c:v>157</c:v>
                </c:pt>
                <c:pt idx="5">
                  <c:v>145</c:v>
                </c:pt>
                <c:pt idx="6">
                  <c:v>349</c:v>
                </c:pt>
                <c:pt idx="7">
                  <c:v>809</c:v>
                </c:pt>
                <c:pt idx="8">
                  <c:v>910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273664256"/>
        <c:axId val="273670144"/>
        <c:axId val="0"/>
      </c:bar3DChart>
      <c:catAx>
        <c:axId val="273664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273670144"/>
        <c:crosses val="autoZero"/>
        <c:auto val="1"/>
        <c:lblAlgn val="ctr"/>
        <c:lblOffset val="100"/>
        <c:noMultiLvlLbl val="0"/>
      </c:catAx>
      <c:valAx>
        <c:axId val="2736701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th-TH"/>
          </a:p>
        </c:txPr>
        <c:crossAx val="2736642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th-TH"/>
          </a:p>
        </c:txPr>
      </c:dTable>
      <c:spPr>
        <a:solidFill>
          <a:schemeClr val="accent6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31DE0-08F3-4079-B664-84B3DFFF4506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F8EB5-FB86-44C6-B3E8-01B7D464B23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707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8EB5-FB86-44C6-B3E8-01B7D464B234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36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84F28-8C90-43D1-9C53-4F5A57145101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3444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84F28-8C90-43D1-9C53-4F5A57145101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172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84F28-8C90-43D1-9C53-4F5A57145101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172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84F28-8C90-43D1-9C53-4F5A57145101}" type="slidenum">
              <a:rPr lang="th-TH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72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84F28-8C90-43D1-9C53-4F5A57145101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6473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84F28-8C90-43D1-9C53-4F5A57145101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4480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F8EB5-FB86-44C6-B3E8-01B7D464B234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705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270-032D-44AD-B863-27E94932D43A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DB5-403D-4FA2-B2EE-5E6F5E731D1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270-032D-44AD-B863-27E94932D43A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DB5-403D-4FA2-B2EE-5E6F5E731D1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270-032D-44AD-B863-27E94932D43A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DB5-403D-4FA2-B2EE-5E6F5E731D18}" type="slidenum">
              <a:rPr lang="th-TH" smtClean="0"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270-032D-44AD-B863-27E94932D43A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DB5-403D-4FA2-B2EE-5E6F5E731D18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270-032D-44AD-B863-27E94932D43A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DB5-403D-4FA2-B2EE-5E6F5E731D1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270-032D-44AD-B863-27E94932D43A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DB5-403D-4FA2-B2EE-5E6F5E731D18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270-032D-44AD-B863-27E94932D43A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DB5-403D-4FA2-B2EE-5E6F5E731D1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270-032D-44AD-B863-27E94932D43A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DB5-403D-4FA2-B2EE-5E6F5E731D1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270-032D-44AD-B863-27E94932D43A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DB5-403D-4FA2-B2EE-5E6F5E731D18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270-032D-44AD-B863-27E94932D43A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DB5-403D-4FA2-B2EE-5E6F5E731D18}" type="slidenum">
              <a:rPr lang="th-TH" smtClean="0"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270-032D-44AD-B863-27E94932D43A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9FDB5-403D-4FA2-B2EE-5E6F5E731D18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E09270-032D-44AD-B863-27E94932D43A}" type="datetimeFigureOut">
              <a:rPr lang="th-TH" smtClean="0"/>
              <a:t>27/11/62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AB9FDB5-403D-4FA2-B2EE-5E6F5E731D18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1780108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คลินิกฟ้าใส </a:t>
            </a:r>
            <a:br>
              <a:rPr lang="th-TH" sz="6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(คลินิกช่วยเลิก</a:t>
            </a:r>
            <a:r>
              <a:rPr lang="th-TH" sz="4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บุหรี่ โรงพยาบาลแม่</a:t>
            </a:r>
            <a:r>
              <a:rPr lang="th-TH" sz="4000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สรวย</a:t>
            </a:r>
            <a:r>
              <a:rPr lang="th-TH" sz="400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th-TH" sz="4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4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6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36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148064" y="5589240"/>
            <a:ext cx="3888433" cy="864096"/>
          </a:xfrm>
        </p:spPr>
        <p:txBody>
          <a:bodyPr>
            <a:normAutofit/>
          </a:bodyPr>
          <a:lstStyle/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นางวันเพ็ญ  บุญล้วน</a:t>
            </a:r>
          </a:p>
          <a:p>
            <a:r>
              <a:rPr lang="th-TH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พยาบาลวิชาชีพชำนาญการ</a:t>
            </a:r>
            <a:endPara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AutoShape 2" descr="https://attachment.outlook.live.net/owa/MSA%3Awboonloun%40hotmail.com/service.svc/s/GetAttachmentThumbnail?id=AQMkADAwATY3ZmYAZS1hNmNkLWY1NzAtMDACLTAwCgBGAAAD%2FjVwspuNLUmBTUki0ObaPgcAaigZBN1q8Uqu6xLKvRBs3AAAAgEJAAAAaigZBN1q8Uqu6xLKvRBs3AADjeYztAAAAAESABAAJswEz90OkU%2BuqRHi5gt3Ag%3D%3D&amp;thumbnailType=2&amp;owa=outlook.live.com&amp;scriptVer=2019102702.17&amp;isc=1&amp;X-OWA-CANARY=MH6ttjIDmUqPUcMvPqdLSvCgSbLyZ9cYipPDIz-ervIGzXD7MbLqNsQT-APHg9guP9Imk9D6Bto.&amp;token=eyJhbGciOiJSUzI1NiIsImtpZCI6IjA2MDBGOUY2NzQ2MjA3MzdFNzM0MDRFMjg3QzQ1QTgxOENCN0NFQjgiLCJ4NXQiOiJCZ0Q1OW5SaUJ6Zm5OQVRpaDhSYWdZeTN6cmciLCJ0eXAiOiJKV1QifQ.eyJvcmlnaW4iOiJodHRwczovL291dGxvb2subGl2ZS5jb20iLCJ2ZXIiOiJFeGNoYW5nZS5DYWxsYmFjay5WMSIsImFwcGN0eHNlbmRlciI6Ik93YURvd25sb2FkQDg0ZGY5ZTdmLWU5ZjYtNDBhZi1iNDM1LWFhYWFhYWFhYWFhYSIsImlzc3JpbmciOiJXVyIsImFwcGN0eCI6IntcIm1zZXhjaHByb3RcIjpcIm93YVwiLFwicHJpbWFyeXNpZFwiOlwiUy0xLTI4MjctNDI1OTgyLTI3OTg1MTU1NjhcIixcInB1aWRcIjpcIjE4Mjk1ODE1NTcyMDAyNDBcIixcIm9pZFwiOlwiMDAwNjdmZmUtYTZjZC1mNTcwLTAwMDAtMDAwMDAwMDAwMDAwXCIsXCJzY29wZVwiOlwiT3dhRG93bmxvYWRcIn0iLCJuYmYiOjE1NzM2MTk2MzEsImV4cCI6MTU3MzYyMDIzMSwiaXNzIjoiMDAwMDAwMDItMDAwMC0wZmYxLWNlMDAtMDAwMDAwMDAwMDAwQDg0ZGY5ZTdmLWU5ZjYtNDBhZi1iNDM1LWFhYWFhYWFhYWFhYSIsImF1ZCI6IjAwMDAwMDAyLTAwMDAtMGZmMS1jZTAwLTAwMDAwMDAwMDAwMC9hdHRhY2htZW50Lm91dGxvb2subGl2ZS5uZXRAODRkZjllN2YtZTlmNi00MGFmLWI0MzUtYWFhYWFhYWFhYWFhIn0.XX5kPVB9SBbxWpKbUpnOUXJuU7G-WwduiWStAIevKG6fZPgH1bGeaYyr9RIlSWQUwMNt1Aa2c98v-GEmrHgipHw-RfdtGY2b9kroCIgfUpSe6ILuMcH7KggSju-NpcLzaJPnLu2fsSyagmTwOS_fC9YWSGeDvBQKUVgXqRKEAoMnWt84XINQuoXYhaPhtAWfdxF2rRsA6zm1qWAr-URBayzk_QVCczMWw5lUTXYIMoo29PVRxHriIc-m7TNU4t1FJ2dXVYFKhf24ed4k1qsHPLgyByuXxfCB68I5jbcqcSoTsD_IeTV_d8F5P1u3lvQLy9WMVCXI6MbrMcWt8VW9CA&amp;animation=tru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4" descr="https://attachment.outlook.live.net/owa/MSA%3Awboonloun%40hotmail.com/service.svc/s/GetAttachmentThumbnail?id=AQMkADAwATY3ZmYAZS1hNmNkLWY1NzAtMDACLTAwCgBGAAAD%2FjVwspuNLUmBTUki0ObaPgcAaigZBN1q8Uqu6xLKvRBs3AAAAgEJAAAAaigZBN1q8Uqu6xLKvRBs3AADjeYztAAAAAESABAAJswEz90OkU%2BuqRHi5gt3Ag%3D%3D&amp;thumbnailType=2&amp;owa=outlook.live.com&amp;scriptVer=2019102702.17&amp;isc=1&amp;X-OWA-CANARY=MH6ttjIDmUqPUcMvPqdLSvCgSbLyZ9cYipPDIz-ervIGzXD7MbLqNsQT-APHg9guP9Imk9D6Bto.&amp;token=eyJhbGciOiJSUzI1NiIsImtpZCI6IjA2MDBGOUY2NzQ2MjA3MzdFNzM0MDRFMjg3QzQ1QTgxOENCN0NFQjgiLCJ4NXQiOiJCZ0Q1OW5SaUJ6Zm5OQVRpaDhSYWdZeTN6cmciLCJ0eXAiOiJKV1QifQ.eyJvcmlnaW4iOiJodHRwczovL291dGxvb2subGl2ZS5jb20iLCJ2ZXIiOiJFeGNoYW5nZS5DYWxsYmFjay5WMSIsImFwcGN0eHNlbmRlciI6Ik93YURvd25sb2FkQDg0ZGY5ZTdmLWU5ZjYtNDBhZi1iNDM1LWFhYWFhYWFhYWFhYSIsImlzc3JpbmciOiJXVyIsImFwcGN0eCI6IntcIm1zZXhjaHByb3RcIjpcIm93YVwiLFwicHJpbWFyeXNpZFwiOlwiUy0xLTI4MjctNDI1OTgyLTI3OTg1MTU1NjhcIixcInB1aWRcIjpcIjE4Mjk1ODE1NTcyMDAyNDBcIixcIm9pZFwiOlwiMDAwNjdmZmUtYTZjZC1mNTcwLTAwMDAtMDAwMDAwMDAwMDAwXCIsXCJzY29wZVwiOlwiT3dhRG93bmxvYWRcIn0iLCJuYmYiOjE1NzM2MTk2MzEsImV4cCI6MTU3MzYyMDIzMSwiaXNzIjoiMDAwMDAwMDItMDAwMC0wZmYxLWNlMDAtMDAwMDAwMDAwMDAwQDg0ZGY5ZTdmLWU5ZjYtNDBhZi1iNDM1LWFhYWFhYWFhYWFhYSIsImF1ZCI6IjAwMDAwMDAyLTAwMDAtMGZmMS1jZTAwLTAwMDAwMDAwMDAwMC9hdHRhY2htZW50Lm91dGxvb2subGl2ZS5uZXRAODRkZjllN2YtZTlmNi00MGFmLWI0MzUtYWFhYWFhYWFhYWFhIn0.XX5kPVB9SBbxWpKbUpnOUXJuU7G-WwduiWStAIevKG6fZPgH1bGeaYyr9RIlSWQUwMNt1Aa2c98v-GEmrHgipHw-RfdtGY2b9kroCIgfUpSe6ILuMcH7KggSju-NpcLzaJPnLu2fsSyagmTwOS_fC9YWSGeDvBQKUVgXqRKEAoMnWt84XINQuoXYhaPhtAWfdxF2rRsA6zm1qWAr-URBayzk_QVCczMWw5lUTXYIMoo29PVRxHriIc-m7TNU4t1FJ2dXVYFKhf24ed4k1qsHPLgyByuXxfCB68I5jbcqcSoTsD_IeTV_d8F5P1u3lvQLy9WMVCXI6MbrMcWt8VW9CA&amp;animation=true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3168352" cy="2376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52936"/>
            <a:ext cx="3168352" cy="2376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78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th-TH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กระบวนการให้บริการในคลินิก</a:t>
            </a:r>
            <a:endParaRPr lang="th-TH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1628800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รับส่งต่อมาจาก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NCD </a:t>
            </a:r>
            <a:r>
              <a:rPr lang="th-TH" sz="32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 จุดบริการอื่น </a:t>
            </a:r>
          </a:p>
          <a:p>
            <a:pPr marL="0" indent="0">
              <a:buNone/>
            </a:pPr>
            <a:endParaRPr lang="th-TH" sz="1400" dirty="0" smtClean="0">
              <a:solidFill>
                <a:schemeClr val="accent6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การติดบุหรี่/ยาเส้น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สุขภาพตามความเสี่ยงของการใช้บุหรี่/ยาเส้น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คำปรึกษาในการเลิกบุหรี่/ยาเส้น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ให้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คำปรึกษาในเรื่องตัวช่วยเลิกบุหรี่/ยาเส้น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รับ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เอกสารแผ่นพับ / คู่มือ/สติ๊กเกอร์ บุหรี่และสุขภาพ  </a:t>
            </a:r>
          </a:p>
          <a:p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ติดตาม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ช่วยเลิกบุหรี่/ยาเส้นจนเลิกได้ 1 ปี ในรูปแบบที่ผู้รับบริการเลือกได้เอง</a:t>
            </a:r>
          </a:p>
          <a:p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820930"/>
            <a:ext cx="94456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2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th-TH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กระบวนการให้บริการในคลินิก</a:t>
            </a:r>
            <a:endParaRPr lang="th-TH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1628800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</a:t>
            </a:r>
            <a:r>
              <a:rPr lang="th-TH" sz="32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</a:t>
            </a:r>
            <a:r>
              <a:rPr lang="th-TH" sz="32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การติดบุหรี่/ยา</a:t>
            </a:r>
            <a:r>
              <a:rPr lang="th-TH" sz="32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เส้น</a:t>
            </a:r>
          </a:p>
          <a:p>
            <a:pPr marL="0" indent="0">
              <a:buNone/>
            </a:pPr>
            <a:endParaRPr lang="th-TH" dirty="0">
              <a:solidFill>
                <a:schemeClr val="accent6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คำถามวัดระดับการติดนิโคติน (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Fagerstrom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test for level of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nicotine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dependence )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ข้อมูลพฤติกรรมการสูบบุหรี่ 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 ขั้นของแรงจูงใจตามทฤษฎี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Stage of change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C:\Users\Administrator\Downloads\โลโก้บุหรี่ (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948586" cy="97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14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th-TH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กระบวนการให้บริการในคลินิก</a:t>
            </a:r>
            <a:endParaRPr lang="th-TH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1412775"/>
            <a:ext cx="8183880" cy="489654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th-TH" sz="26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33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การติดตามบำบัดช่วยเหลือ</a:t>
            </a:r>
            <a:r>
              <a:rPr lang="th-TH" sz="33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th-TH" sz="33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บำบัดรักษา</a:t>
            </a:r>
          </a:p>
          <a:p>
            <a:pPr marL="0" indent="0" algn="ctr">
              <a:buNone/>
            </a:pPr>
            <a:r>
              <a:rPr lang="th-TH" sz="33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อย่างเหมาะสมเพื่อให้เลิกบุหรี่</a:t>
            </a:r>
            <a:r>
              <a:rPr lang="th-TH" sz="3300" dirty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</a:t>
            </a:r>
            <a:r>
              <a:rPr lang="th-TH" sz="33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สำเร็จ</a:t>
            </a:r>
          </a:p>
          <a:p>
            <a:pPr marL="581343" lvl="2" indent="0">
              <a:buNone/>
            </a:pPr>
            <a:endParaRPr lang="th-TH" dirty="0" smtClean="0">
              <a:solidFill>
                <a:schemeClr val="accent6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/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Brief advise</a:t>
            </a:r>
          </a:p>
          <a:p>
            <a:pPr lvl="2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Brief Intervention</a:t>
            </a:r>
          </a:p>
          <a:p>
            <a:pPr lvl="2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Brief Counseling</a:t>
            </a:r>
          </a:p>
          <a:p>
            <a:pPr lvl="2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Motivational  interviewing</a:t>
            </a:r>
          </a:p>
          <a:p>
            <a:pPr lvl="2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Individual counseling</a:t>
            </a:r>
          </a:p>
          <a:p>
            <a:pPr lvl="2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หลักให้คำปรึกษาแบบ 5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</a:p>
          <a:p>
            <a:pPr lvl="2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Behavioral modification</a:t>
            </a:r>
          </a:p>
          <a:p>
            <a:pPr lvl="2"/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วาง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แผนการเลิกบุหรี่โดยใช้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STAR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Techniques</a:t>
            </a:r>
          </a:p>
          <a:p>
            <a:pPr lvl="2"/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	Group counseling</a:t>
            </a:r>
          </a:p>
          <a:p>
            <a:pPr lvl="2"/>
            <a:r>
              <a:rPr lang="th-TH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ให้คำปรึกษาทางโทรศัพท์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/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th-TH" dirty="0">
              <a:solidFill>
                <a:schemeClr val="accent6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C:\Users\Administrator\Downloads\โลโก้บุหรี่ (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9123"/>
            <a:ext cx="948586" cy="97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6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914400"/>
          </a:xfrm>
        </p:spPr>
        <p:txBody>
          <a:bodyPr>
            <a:noAutofit/>
          </a:bodyPr>
          <a:lstStyle/>
          <a:p>
            <a:pPr algn="ctr"/>
            <a:r>
              <a:rPr lang="th-TH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เอกสาร การประเมินผู้สูบบุหรี่/ใช้ยาเส้น</a:t>
            </a:r>
            <a:endParaRPr lang="th-TH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2951820" y="1196752"/>
            <a:ext cx="3384376" cy="56179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NCD Tobacco 001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(4</a:t>
            </a:r>
            <a:r>
              <a:rPr lang="th-TH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90119"/>
            <a:ext cx="2088232" cy="3023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49975"/>
            <a:ext cx="2016224" cy="3062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90119"/>
            <a:ext cx="2047570" cy="30235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67880"/>
            <a:ext cx="2016224" cy="30444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744459"/>
            <a:ext cx="976065" cy="100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2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การบันทึก</a:t>
            </a:r>
            <a:r>
              <a:rPr lang="th-TH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3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ประเมินผู้</a:t>
            </a:r>
            <a:r>
              <a:rPr lang="th-TH" sz="36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สูบ</a:t>
            </a:r>
            <a:r>
              <a:rPr lang="th-TH" sz="3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บุหรี่/ใช้ยาเส้น</a:t>
            </a:r>
            <a:endParaRPr lang="th-TH" dirty="0">
              <a:solidFill>
                <a:schemeClr val="bg1"/>
              </a:solidFill>
            </a:endParaRPr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948" y="2277638"/>
            <a:ext cx="3456384" cy="3451225"/>
          </a:xfrm>
          <a:ln>
            <a:solidFill>
              <a:srgbClr val="FF0000"/>
            </a:solidFill>
          </a:ln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772" y="2276872"/>
            <a:ext cx="4704523" cy="34563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79431"/>
            <a:ext cx="899592" cy="92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51920" y="260648"/>
            <a:ext cx="4968552" cy="914400"/>
          </a:xfrm>
        </p:spPr>
        <p:txBody>
          <a:bodyPr>
            <a:noAutofit/>
          </a:bodyPr>
          <a:lstStyle/>
          <a:p>
            <a:pPr algn="ctr"/>
            <a:r>
              <a:rPr lang="th-TH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เครื่องมือประเมินภาวะสุขภาพ</a:t>
            </a:r>
            <a:br>
              <a:rPr lang="th-TH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ของผู้สูบบุหรี่</a:t>
            </a:r>
            <a:endParaRPr lang="th-TH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3618262" y="1447802"/>
            <a:ext cx="5202209" cy="4206112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Smokerlyzer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เครื่องประเมินค่า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 ppm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จากการเป่าลมหายใจผ่านเครื่อง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2133" y="3308987"/>
            <a:ext cx="3072342" cy="2304256"/>
          </a:xfrm>
          <a:ln>
            <a:solidFill>
              <a:srgbClr val="FF0000"/>
            </a:solidFill>
          </a:ln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083" y="917322"/>
            <a:ext cx="2949135" cy="221185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0220" y="3302986"/>
            <a:ext cx="3024337" cy="226825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586" y="4014163"/>
            <a:ext cx="2953107" cy="221483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4" descr="C:\Users\Administrator\Downloads\โลโก้บุหรี่ (1)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28" y="6021287"/>
            <a:ext cx="878557" cy="90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6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958" y="2189442"/>
            <a:ext cx="3420380" cy="3451225"/>
          </a:xfrm>
          <a:ln>
            <a:solidFill>
              <a:srgbClr val="FF0000"/>
            </a:solidFill>
          </a:ln>
        </p:spPr>
      </p:pic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เครื่องมือประเมินภาวะสุขภาพ</a:t>
            </a:r>
            <a:br>
              <a:rPr lang="th-TH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ของผู้สูบบุหรี่</a:t>
            </a:r>
            <a:endParaRPr lang="th-TH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04864"/>
            <a:ext cx="4464496" cy="334837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79431"/>
            <a:ext cx="899592" cy="92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06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030185" y="476672"/>
            <a:ext cx="5112568" cy="914400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วางแผน </a:t>
            </a:r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การประสานงาน</a:t>
            </a:r>
            <a:endParaRPr lang="th-TH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3848" y="2169923"/>
            <a:ext cx="4353724" cy="326529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ตัวแทนเนื้อหา 9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6320" r="7910" b="1598"/>
          <a:stretch/>
        </p:blipFill>
        <p:spPr>
          <a:xfrm rot="16200000">
            <a:off x="1133833" y="170423"/>
            <a:ext cx="2724932" cy="3913494"/>
          </a:xfrm>
          <a:ln>
            <a:solidFill>
              <a:srgbClr val="FF0000"/>
            </a:solidFill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02569"/>
            <a:ext cx="3897322" cy="2693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979431"/>
            <a:ext cx="899592" cy="92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3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425720" cy="798170"/>
          </a:xfrm>
        </p:spPr>
        <p:txBody>
          <a:bodyPr>
            <a:noAutofit/>
          </a:bodyPr>
          <a:lstStyle/>
          <a:p>
            <a:pPr algn="ctr"/>
            <a:r>
              <a:rPr lang="th-TH" sz="3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การเสริมพลังการดูแลที่บ้าน</a:t>
            </a:r>
            <a:endParaRPr lang="th-TH" sz="3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t="21354" r="6194" b="796"/>
          <a:stretch/>
        </p:blipFill>
        <p:spPr>
          <a:xfrm>
            <a:off x="620302" y="1178884"/>
            <a:ext cx="3557811" cy="2571057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42" y="4146588"/>
            <a:ext cx="3587253" cy="2587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861206"/>
            <a:ext cx="971600" cy="99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5" r="14217"/>
          <a:stretch/>
        </p:blipFill>
        <p:spPr>
          <a:xfrm rot="5400000">
            <a:off x="5335380" y="4228160"/>
            <a:ext cx="2016225" cy="242416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79" y="1196752"/>
            <a:ext cx="2016224" cy="25381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96752"/>
            <a:ext cx="1978653" cy="254049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7747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ผลการดำเนินงานบำบัดช่วยเลิกบุหรี่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4" descr="C:\Users\Administrator\Downloads\โลโก้บุหรี่ (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2" y="6093139"/>
            <a:ext cx="808833" cy="83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174781"/>
              </p:ext>
            </p:extLst>
          </p:nvPr>
        </p:nvGraphicFramePr>
        <p:xfrm>
          <a:off x="251520" y="1196752"/>
          <a:ext cx="864096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43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844824"/>
            <a:ext cx="7408333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มาตรการที่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: </a:t>
            </a:r>
            <a:endParaRPr lang="th-TH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ช่วยผู้เสพให้เลิกยาสูบ (การ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เพิ่มการ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เข้าถึงบริการช่วยเลิกสูบบุหรี่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0" indent="0" algn="ctr">
              <a:buNone/>
            </a:pP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มาตรการที่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: </a:t>
            </a:r>
            <a:endParaRPr lang="th-TH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ป้องกันมิให้เกิดผู้เสพยาสูบรายใหม่และปกป้องเยาวชนจากกลยุทธ์ของอุตสาหกรรมยาสูบ (การให้ข้อมูลพิษภัยของยาสูบ /การห้ามโฆษณาและการส่งเสริมการขายบุหรี่/การขึ้นภาษี</a:t>
            </a:r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0" indent="0" algn="ctr">
              <a:buNone/>
            </a:pPr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มาตรการที่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: </a:t>
            </a:r>
            <a:endParaRPr lang="th-TH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th-TH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ทำให้สิ่งแวดล้อมปลอดควันบุหรี่ (การคุ้มครองสุขภาพของผู้ไม่สูบบุหรี่จากควันบุหรี่)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Action Plan </a:t>
            </a: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ภาพรวมของงาน ปี 2562-2564</a:t>
            </a:r>
            <a:endParaRPr lang="th-TH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4" descr="C:\Users\Administrator\Downloads\โลโก้บุหรี่ (1)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5655898"/>
            <a:ext cx="1166517" cy="120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6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ผลการดำเนินงานบำบัดช่วยเลิกบุหรี่</a:t>
            </a:r>
            <a:endParaRPr lang="th-TH" dirty="0"/>
          </a:p>
        </p:txBody>
      </p:sp>
      <p:pic>
        <p:nvPicPr>
          <p:cNvPr id="5" name="Picture 4" descr="C:\Users\Administrator\Downloads\โลโก้บุหรี่ (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52" y="6093139"/>
            <a:ext cx="808833" cy="83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ตัวแทนเนื้อหา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747503"/>
              </p:ext>
            </p:extLst>
          </p:nvPr>
        </p:nvGraphicFramePr>
        <p:xfrm>
          <a:off x="251520" y="1484784"/>
          <a:ext cx="86409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09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ผลการดำเนินงานบำบัดช่วยเลิกบุหรี่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51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Administrator\Downloads\โลโก้บุหรี่ (1)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371" y="6021288"/>
            <a:ext cx="8119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9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rmAutofit/>
          </a:bodyPr>
          <a:lstStyle/>
          <a:p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ผลการดำเนินงานบำบัดช่วยเลิกบุหรี่</a:t>
            </a:r>
            <a:endParaRPr lang="th-TH" dirty="0"/>
          </a:p>
        </p:txBody>
      </p:sp>
      <p:graphicFrame>
        <p:nvGraphicFramePr>
          <p:cNvPr id="8" name="แผนภูมิ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315449"/>
              </p:ext>
            </p:extLst>
          </p:nvPr>
        </p:nvGraphicFramePr>
        <p:xfrm>
          <a:off x="179512" y="1322821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4" descr="C:\Users\Administrator\Downloads\โลโก้บุหรี่ (1)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371" y="6021288"/>
            <a:ext cx="8119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1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85325" y="116632"/>
            <a:ext cx="8183880" cy="1051560"/>
          </a:xfrm>
        </p:spPr>
        <p:txBody>
          <a:bodyPr/>
          <a:lstStyle/>
          <a:p>
            <a:pPr algn="ctr"/>
            <a:r>
              <a:rPr lang="th-TH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การพัฒนาบริการช่วย</a:t>
            </a:r>
            <a:r>
              <a:rPr lang="th-TH" dirty="0">
                <a:latin typeface="Tahoma" pitchFamily="34" charset="0"/>
                <a:ea typeface="Tahoma" pitchFamily="34" charset="0"/>
                <a:cs typeface="Tahoma" pitchFamily="34" charset="0"/>
              </a:rPr>
              <a:t>เลิกบุหรี่</a:t>
            </a:r>
            <a:endParaRPr lang="th-TH" dirty="0"/>
          </a:p>
        </p:txBody>
      </p:sp>
      <p:sp>
        <p:nvSpPr>
          <p:cNvPr id="36" name="ตัวแทนเนื้อหา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177" name="Picture 1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511"/>
            <a:ext cx="8651490" cy="572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4" descr="C:\Users\Administrator\Downloads\โลโก้บุหรี่ (1)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3" y="6018568"/>
            <a:ext cx="811944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1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15796" y="908720"/>
            <a:ext cx="4248472" cy="1051560"/>
          </a:xfrm>
        </p:spPr>
        <p:txBody>
          <a:bodyPr>
            <a:noAutofit/>
          </a:bodyPr>
          <a:lstStyle/>
          <a:p>
            <a:r>
              <a:rPr lang="th-TH" sz="5400" b="1" dirty="0" smtClean="0">
                <a:solidFill>
                  <a:schemeClr val="bg1">
                    <a:lumMod val="95000"/>
                  </a:schemeClr>
                </a:solidFill>
                <a:latin typeface="MV Boli" pitchFamily="2" charset="0"/>
                <a:ea typeface="Tahoma" pitchFamily="34" charset="0"/>
                <a:cs typeface="TH Srisakdi" pitchFamily="2" charset="-34"/>
              </a:rPr>
              <a:t>ยินดีที่ได้เล่าเรื่องราว</a:t>
            </a:r>
            <a:br>
              <a:rPr lang="th-TH" sz="5400" b="1" dirty="0" smtClean="0">
                <a:solidFill>
                  <a:schemeClr val="bg1">
                    <a:lumMod val="95000"/>
                  </a:schemeClr>
                </a:solidFill>
                <a:latin typeface="MV Boli" pitchFamily="2" charset="0"/>
                <a:ea typeface="Tahoma" pitchFamily="34" charset="0"/>
                <a:cs typeface="TH Srisakdi" pitchFamily="2" charset="-34"/>
              </a:rPr>
            </a:br>
            <a:r>
              <a:rPr lang="th-TH" sz="5400" b="1" dirty="0" smtClean="0">
                <a:solidFill>
                  <a:schemeClr val="bg1">
                    <a:lumMod val="95000"/>
                  </a:schemeClr>
                </a:solidFill>
                <a:latin typeface="MV Boli" pitchFamily="2" charset="0"/>
                <a:ea typeface="Tahoma" pitchFamily="34" charset="0"/>
                <a:cs typeface="TH Srisakdi" pitchFamily="2" charset="-34"/>
              </a:rPr>
              <a:t>งานที่ทำ</a:t>
            </a:r>
            <a:endParaRPr lang="th-TH" sz="5400" b="1" dirty="0">
              <a:solidFill>
                <a:schemeClr val="bg1">
                  <a:lumMod val="95000"/>
                </a:schemeClr>
              </a:solidFill>
              <a:latin typeface="MV Boli" pitchFamily="2" charset="0"/>
              <a:ea typeface="Tahoma" pitchFamily="34" charset="0"/>
              <a:cs typeface="TH Srisakdi" pitchFamily="2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49" y="3068960"/>
            <a:ext cx="3172920" cy="314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9" y="260647"/>
            <a:ext cx="3893203" cy="648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7211" y="4005064"/>
            <a:ext cx="8183880" cy="1584176"/>
          </a:xfrm>
        </p:spPr>
        <p:txBody>
          <a:bodyPr>
            <a:noAutofit/>
          </a:bodyPr>
          <a:lstStyle/>
          <a:p>
            <a:pPr algn="ctr"/>
            <a:r>
              <a:rPr lang="th-TH" sz="3200" b="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เปิดให้บริการแบบ </a:t>
            </a:r>
            <a:r>
              <a:rPr lang="en-US" sz="3200" b="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One </a:t>
            </a:r>
            <a:r>
              <a:rPr lang="en-US" sz="3200" b="0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3200" b="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 </a:t>
            </a:r>
            <a:r>
              <a:rPr lang="en-US" sz="3200" b="0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3200" b="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ervice</a:t>
            </a:r>
            <a:r>
              <a:rPr lang="th-TH" sz="3200" b="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th-TH" sz="3200" b="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เมื่อเดือน มิถุนายน 2554</a:t>
            </a:r>
            <a:br>
              <a:rPr lang="th-TH" sz="3200" b="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โดยเปิดให้บริการ</a:t>
            </a:r>
            <a:br>
              <a:rPr lang="th-TH" sz="3200" b="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ทุกวันพฤหัสบดี ร่วมคลินิก </a:t>
            </a:r>
            <a:r>
              <a:rPr lang="en-US" sz="3200" b="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COPD</a:t>
            </a:r>
            <a:br>
              <a:rPr lang="en-US" sz="3200" b="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(มีพยาบาลเป็นผู้รับผิดชอบหลัก)</a:t>
            </a:r>
            <a:endParaRPr lang="th-TH" sz="3200" b="0" dirty="0">
              <a:solidFill>
                <a:schemeClr val="accent3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41628"/>
            <a:ext cx="74310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187624" y="541449"/>
            <a:ext cx="7431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C007F">
                    <a:lumMod val="7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คลินิกช่วยเลิกบุหรี่</a:t>
            </a:r>
            <a:endParaRPr lang="th-TH" dirty="0"/>
          </a:p>
        </p:txBody>
      </p:sp>
      <p:pic>
        <p:nvPicPr>
          <p:cNvPr id="9" name="Picture 4" descr="C:\Users\Administrator\Downloads\โลโก้บุหรี่ (1)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08" y="5805264"/>
            <a:ext cx="955287" cy="98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4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38325" cy="61926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4" descr="C:\Users\Administrator\Downloads\โลโก้บุหรี่ (1)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33" y="6041750"/>
            <a:ext cx="792088" cy="8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59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3059253"/>
            <a:ext cx="8599571" cy="2448272"/>
          </a:xfrm>
        </p:spPr>
        <p:txBody>
          <a:bodyPr>
            <a:normAutofit/>
          </a:bodyPr>
          <a:lstStyle/>
          <a:p>
            <a:pPr algn="ctr"/>
            <a:r>
              <a:rPr lang="th-TH" sz="32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เปิดให้บริการร่วมกับงานแพทย์แผนไทยและแพทย์ทางเลือก</a:t>
            </a:r>
            <a:br>
              <a:rPr lang="th-TH" sz="32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แบบ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One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top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ervice</a:t>
            </a:r>
            <a:r>
              <a:rPr lang="th-TH" sz="32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th-TH" sz="32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เมื่อปี 2556</a:t>
            </a:r>
            <a:endParaRPr lang="th-TH" sz="3200" dirty="0">
              <a:solidFill>
                <a:schemeClr val="accent3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41628"/>
            <a:ext cx="74310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187624" y="541449"/>
            <a:ext cx="7431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C007F">
                    <a:lumMod val="7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คลินิกช่วยเลิกบุหรี่</a:t>
            </a:r>
            <a:endParaRPr lang="th-TH" dirty="0"/>
          </a:p>
        </p:txBody>
      </p:sp>
      <p:pic>
        <p:nvPicPr>
          <p:cNvPr id="6" name="Picture 4" descr="C:\Users\Administrator\Downloads\โลโก้บุหรี่ (1)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85166"/>
            <a:ext cx="936104" cy="96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25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rrowheads="1"/>
          </p:cNvSpPr>
          <p:nvPr/>
        </p:nvSpPr>
        <p:spPr bwMode="auto">
          <a:xfrm>
            <a:off x="796924" y="398929"/>
            <a:ext cx="4143375" cy="1238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งานบริการผู้ป่วยนอก/งานบริการผู้ป่วยใน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คลินิกโรคเรื้อรัง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โรงพยาบาลส่งเสริมสุขภาพตำบล</a:t>
            </a: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Oval 10"/>
          <p:cNvSpPr>
            <a:spLocks noChangeArrowheads="1"/>
          </p:cNvSpPr>
          <p:nvPr/>
        </p:nvSpPr>
        <p:spPr bwMode="auto">
          <a:xfrm>
            <a:off x="1501750" y="2018458"/>
            <a:ext cx="2962275" cy="63817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ต้องการเลิกบุหรี่</a:t>
            </a: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1670324" y="3097118"/>
            <a:ext cx="2438400" cy="1047750"/>
          </a:xfrm>
          <a:prstGeom prst="roundRect">
            <a:avLst>
              <a:gd name="adj" fmla="val 16667"/>
            </a:avLst>
          </a:prstGeom>
          <a:solidFill>
            <a:srgbClr val="F519BB"/>
          </a:solidFill>
          <a:ln w="5715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519BB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rgbClr val="FFFFFF"/>
                </a:solidFill>
                <a:latin typeface="JasmineUPC" pitchFamily="18" charset="-34"/>
                <a:ea typeface="Calibri" pitchFamily="34" charset="0"/>
                <a:cs typeface="JasmineUPC" pitchFamily="18" charset="-34"/>
              </a:rPr>
              <a:t>ส่งพบงานแพทย์แผนไทยและแพทย์ทางเลือก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ช่วยเลิกบุหรี่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5898170" y="4231570"/>
            <a:ext cx="3168352" cy="18288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1800" b="1" i="0" u="none" strike="noStrike" normalizeH="0" baseline="0" dirty="0" smtClean="0">
                <a:solidFill>
                  <a:schemeClr val="bg1"/>
                </a:solidFill>
                <a:latin typeface="JasmineUPC" pitchFamily="18" charset="-34"/>
                <a:ea typeface="Calibri" pitchFamily="34" charset="0"/>
                <a:cs typeface="JasmineUPC" pitchFamily="18" charset="-34"/>
              </a:rPr>
              <a:t>ส่งต่อ</a:t>
            </a:r>
            <a:endParaRPr kumimoji="0" lang="en-US" sz="900" b="1" i="0" u="none" strike="noStrike" normalizeH="0" baseline="0" dirty="0" smtClean="0">
              <a:solidFill>
                <a:schemeClr val="bg1"/>
              </a:solidFill>
              <a:latin typeface="Arial" pitchFamily="34" charset="0"/>
              <a:cs typeface="Angsana New" pitchFamily="18" charset="-34"/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1600" b="1" i="0" u="none" strike="noStrike" normalizeH="0" baseline="0" dirty="0" smtClean="0">
                <a:solidFill>
                  <a:schemeClr val="bg1"/>
                </a:solidFill>
                <a:latin typeface="JasmineUPC" pitchFamily="18" charset="-34"/>
                <a:ea typeface="Calibri" pitchFamily="34" charset="0"/>
                <a:cs typeface="JasmineUPC" pitchFamily="18" charset="-34"/>
              </a:rPr>
              <a:t>คลินิกช่วยเลิกบุหรี่</a:t>
            </a: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1600" b="1" i="0" u="none" strike="noStrike" normalizeH="0" baseline="0" dirty="0" smtClean="0">
                <a:solidFill>
                  <a:schemeClr val="bg1"/>
                </a:solidFill>
                <a:latin typeface="JasmineUPC" pitchFamily="18" charset="-34"/>
                <a:ea typeface="Calibri" pitchFamily="34" charset="0"/>
                <a:cs typeface="JasmineUPC" pitchFamily="18" charset="-34"/>
              </a:rPr>
              <a:t>คลินิกโรคเรื้อรัง ( ที่ผู้ป่วยเป็นอยู่ )</a:t>
            </a:r>
            <a:endParaRPr kumimoji="0" lang="en-US" sz="900" b="1" i="0" u="none" strike="noStrike" normalizeH="0" baseline="0" dirty="0" smtClean="0">
              <a:solidFill>
                <a:schemeClr val="bg1"/>
              </a:solidFill>
              <a:latin typeface="Arial" pitchFamily="34" charset="0"/>
              <a:cs typeface="Angsana New" pitchFamily="18" charset="-34"/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1600" b="1" i="0" u="none" strike="noStrike" normalizeH="0" baseline="0" dirty="0" smtClean="0">
                <a:solidFill>
                  <a:schemeClr val="bg1"/>
                </a:solidFill>
                <a:latin typeface="JasmineUPC" pitchFamily="18" charset="-34"/>
                <a:ea typeface="Calibri" pitchFamily="34" charset="0"/>
                <a:cs typeface="JasmineUPC" pitchFamily="18" charset="-34"/>
              </a:rPr>
              <a:t> โรงพยาบาลส่งเสริมสุขภาพตำบล</a:t>
            </a:r>
            <a:endParaRPr kumimoji="0" lang="en-US" sz="900" b="1" i="0" u="none" strike="noStrike" normalizeH="0" baseline="0" dirty="0" smtClean="0">
              <a:solidFill>
                <a:schemeClr val="bg1"/>
              </a:solidFill>
              <a:latin typeface="Arial" pitchFamily="34" charset="0"/>
              <a:cs typeface="Angsana New" pitchFamily="18" charset="-34"/>
            </a:endParaRPr>
          </a:p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1600" b="1" i="0" u="none" strike="noStrike" normalizeH="0" baseline="0" dirty="0" smtClean="0">
                <a:solidFill>
                  <a:schemeClr val="bg1"/>
                </a:solidFill>
                <a:latin typeface="JasmineUPC" pitchFamily="18" charset="-34"/>
                <a:ea typeface="Calibri" pitchFamily="34" charset="0"/>
                <a:cs typeface="JasmineUPC" pitchFamily="18" charset="-34"/>
              </a:rPr>
              <a:t>ศูนย์บริการเลิกบุหรี่ทางโทรศัพท์</a:t>
            </a:r>
            <a:r>
              <a:rPr kumimoji="0" lang="th-TH" sz="1600" b="1" i="0" u="none" strike="noStrike" normalizeH="0" baseline="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JasmineUPC" pitchFamily="18" charset="-34"/>
              </a:rPr>
              <a:t> </a:t>
            </a:r>
            <a:r>
              <a:rPr kumimoji="0" lang="th-TH" sz="1600" b="1" i="0" u="none" strike="noStrike" normalizeH="0" baseline="0" dirty="0" smtClean="0">
                <a:solidFill>
                  <a:schemeClr val="bg1"/>
                </a:solidFill>
                <a:latin typeface="JasmineUPC" pitchFamily="18" charset="-34"/>
                <a:ea typeface="Calibri" pitchFamily="34" charset="0"/>
                <a:cs typeface="JasmineUPC" pitchFamily="18" charset="-34"/>
              </a:rPr>
              <a:t>๑๖๐๐</a:t>
            </a:r>
            <a:endParaRPr kumimoji="0" lang="en-US" sz="900" b="1" i="0" u="none" strike="noStrike" normalizeH="0" baseline="0" dirty="0" smtClean="0">
              <a:solidFill>
                <a:schemeClr val="bg1"/>
              </a:solidFill>
              <a:latin typeface="Arial" pitchFamily="34" charset="0"/>
              <a:cs typeface="Angsana New" pitchFamily="18" charset="-34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15924" y="4797152"/>
            <a:ext cx="4733926" cy="1533525"/>
          </a:xfrm>
          <a:prstGeom prst="hexagon">
            <a:avLst>
              <a:gd name="adj" fmla="val 77174"/>
              <a:gd name="vf" fmla="val 115470"/>
            </a:avLst>
          </a:prstGeom>
          <a:gradFill rotWithShape="0">
            <a:gsLst>
              <a:gs pos="0">
                <a:srgbClr val="FFFF00">
                  <a:gamma/>
                  <a:tint val="20000"/>
                  <a:invGamma/>
                </a:srgbClr>
              </a:gs>
              <a:gs pos="100000">
                <a:srgbClr val="FFFF00"/>
              </a:gs>
            </a:gsLst>
            <a:lin ang="5400000" scaled="1"/>
          </a:gra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i="0" u="none" strike="noStrike" normalizeH="0" baseline="0" dirty="0" err="1" smtClean="0">
                <a:latin typeface="Calibri" pitchFamily="34" charset="0"/>
                <a:ea typeface="Calibri" pitchFamily="34" charset="0"/>
                <a:cs typeface="JasmineUPC" pitchFamily="18" charset="-34"/>
              </a:rPr>
              <a:t>Assess</a:t>
            </a:r>
            <a:r>
              <a:rPr kumimoji="0" lang="th-TH" sz="1600" i="0" u="none" strike="noStrike" normalizeH="0" baseline="0" dirty="0" smtClean="0">
                <a:latin typeface="Calibri" pitchFamily="34" charset="0"/>
                <a:ea typeface="Calibri" pitchFamily="34" charset="0"/>
                <a:cs typeface="JasmineUPC" pitchFamily="18" charset="-34"/>
              </a:rPr>
              <a:t> </a:t>
            </a:r>
            <a:r>
              <a:rPr kumimoji="0" lang="th-TH" sz="1600" i="0" u="none" strike="noStrike" normalizeH="0" baseline="0" dirty="0" smtClean="0">
                <a:latin typeface="JasmineUPC" pitchFamily="18" charset="-34"/>
                <a:ea typeface="Calibri" pitchFamily="34" charset="0"/>
                <a:cs typeface="JasmineUPC" pitchFamily="18" charset="-34"/>
              </a:rPr>
              <a:t>    ประเมินความพร้อมที่จะเลิกบุหรี่</a:t>
            </a:r>
            <a:endParaRPr kumimoji="0" lang="en-US" sz="900" i="0" u="none" strike="noStrike" normalizeH="0" baseline="0" dirty="0" smtClean="0"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normalizeH="0" baseline="0" dirty="0" smtClean="0">
                <a:latin typeface="Calibri" pitchFamily="34" charset="0"/>
                <a:ea typeface="Calibri" pitchFamily="34" charset="0"/>
                <a:cs typeface="JasmineUPC" pitchFamily="18" charset="-34"/>
              </a:rPr>
              <a:t>Assist     </a:t>
            </a:r>
            <a:r>
              <a:rPr kumimoji="0" lang="th-TH" sz="1600" i="0" u="none" strike="noStrike" normalizeH="0" baseline="0" dirty="0" smtClean="0">
                <a:latin typeface="JasmineUPC" pitchFamily="18" charset="-34"/>
                <a:ea typeface="Calibri" pitchFamily="34" charset="0"/>
                <a:cs typeface="JasmineUPC" pitchFamily="18" charset="-34"/>
              </a:rPr>
              <a:t>  บำบัดเพื่อเลิกบุหรี่</a:t>
            </a:r>
            <a:r>
              <a:rPr kumimoji="0" lang="th-TH" sz="1600" i="0" u="none" strike="noStrike" normalizeH="0" baseline="0" dirty="0" smtClean="0">
                <a:latin typeface="Calibri" pitchFamily="34" charset="0"/>
                <a:ea typeface="Calibri" pitchFamily="34" charset="0"/>
                <a:cs typeface="JasmineUPC" pitchFamily="18" charset="-34"/>
              </a:rPr>
              <a:t> </a:t>
            </a:r>
            <a:endParaRPr kumimoji="0" lang="en-US" sz="900" i="0" u="none" strike="noStrike" normalizeH="0" baseline="0" dirty="0" smtClean="0"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normalizeH="0" baseline="0" dirty="0" smtClean="0">
                <a:latin typeface="Calibri" pitchFamily="34" charset="0"/>
                <a:ea typeface="Calibri" pitchFamily="34" charset="0"/>
                <a:cs typeface="JasmineUPC" pitchFamily="18" charset="-34"/>
              </a:rPr>
              <a:t>Arrange </a:t>
            </a:r>
            <a:r>
              <a:rPr kumimoji="0" lang="th-TH" sz="1600" i="0" u="none" strike="noStrike" normalizeH="0" baseline="0" dirty="0" smtClean="0">
                <a:latin typeface="JasmineUPC" pitchFamily="18" charset="-34"/>
                <a:ea typeface="Calibri" pitchFamily="34" charset="0"/>
                <a:cs typeface="JasmineUPC" pitchFamily="18" charset="-34"/>
              </a:rPr>
              <a:t>  นัดติดตาม</a:t>
            </a:r>
            <a:endParaRPr kumimoji="0" lang="en-US" sz="2800" i="0" u="none" strike="noStrike" normalizeH="0" baseline="0" dirty="0" smtClean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4941660" y="465604"/>
            <a:ext cx="3079750" cy="1171575"/>
          </a:xfrm>
          <a:prstGeom prst="leftArrow">
            <a:avLst>
              <a:gd name="adj1" fmla="val 50000"/>
              <a:gd name="adj2" fmla="val 65718"/>
            </a:avLst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JasmineUPC" pitchFamily="18" charset="-34"/>
              </a:rPr>
              <a:t>Ask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JasmineUPC" pitchFamily="18" charset="-34"/>
              </a:rPr>
              <a:t>   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   ถามประวัติการสูบบุหรี่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JasmineUPC" pitchFamily="18" charset="-34"/>
              </a:rPr>
              <a:t>/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ยาสูบ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JasmineUPC" pitchFamily="18" charset="-34"/>
              </a:rPr>
              <a:t>                                                                                                                     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JasmineUPC" pitchFamily="18" charset="-34"/>
              </a:rPr>
              <a:t>Advise   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JasmineUPC" pitchFamily="18" charset="-34"/>
                <a:ea typeface="Calibri" pitchFamily="34" charset="0"/>
                <a:cs typeface="JasmineUPC" pitchFamily="18" charset="-34"/>
              </a:rPr>
              <a:t>แนะนำให้เลิกบุหรี่</a:t>
            </a:r>
            <a:r>
              <a:rPr kumimoji="0" lang="th-TH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JasmineUPC" pitchFamily="18" charset="-34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152400" y="106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JasmineUPC" pitchFamily="18" charset="-34"/>
              </a:rPr>
              <a:t> 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1524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JasmineUPC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JasmineUPC" pitchFamily="18" charset="-34"/>
              </a:rPr>
              <a:t>          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524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JasmineUPC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JasmineUPC" pitchFamily="18" charset="-34"/>
              </a:rPr>
              <a:t>  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22" name="ลูกศรลง 21"/>
          <p:cNvSpPr/>
          <p:nvPr/>
        </p:nvSpPr>
        <p:spPr>
          <a:xfrm>
            <a:off x="2740571" y="1529254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ลูกศรลง 22"/>
          <p:cNvSpPr/>
          <p:nvPr/>
        </p:nvSpPr>
        <p:spPr>
          <a:xfrm>
            <a:off x="2740571" y="2492896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ลูกศรลง 23"/>
          <p:cNvSpPr/>
          <p:nvPr/>
        </p:nvSpPr>
        <p:spPr>
          <a:xfrm>
            <a:off x="2740571" y="4144868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ลูกศรขวา 24"/>
          <p:cNvSpPr/>
          <p:nvPr/>
        </p:nvSpPr>
        <p:spPr>
          <a:xfrm>
            <a:off x="5220072" y="5283489"/>
            <a:ext cx="648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ชื่อเรื่อง 25"/>
          <p:cNvSpPr>
            <a:spLocks noGrp="1"/>
          </p:cNvSpPr>
          <p:nvPr>
            <p:ph type="title"/>
          </p:nvPr>
        </p:nvSpPr>
        <p:spPr>
          <a:xfrm>
            <a:off x="4368629" y="2492896"/>
            <a:ext cx="4927771" cy="1175722"/>
          </a:xfrm>
        </p:spPr>
        <p:txBody>
          <a:bodyPr/>
          <a:lstStyle/>
          <a:p>
            <a:pPr marL="0" indent="0" algn="ctr">
              <a:buNone/>
            </a:pPr>
            <a:r>
              <a:rPr lang="th-TH" sz="3200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การจัดบริการช่วยเลิกบุหรี่</a:t>
            </a:r>
            <a:br>
              <a:rPr lang="th-TH" sz="3200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</a:br>
            <a:r>
              <a:rPr lang="th-TH" sz="3200" dirty="0" smtClean="0"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ในวันที่ไม่มีบริการของคลินิกช่วยเลิกบุหรี่</a:t>
            </a:r>
            <a:endParaRPr lang="th-TH" sz="3200" dirty="0">
              <a:solidFill>
                <a:schemeClr val="tx1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7" name="Picture 4" descr="C:\Users\Administrator\Downloads\โลโก้บุหรี่ (1)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512" y="6060370"/>
            <a:ext cx="811145" cy="83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7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8671" y="1922641"/>
            <a:ext cx="8167523" cy="3168352"/>
          </a:xfrm>
        </p:spPr>
        <p:txBody>
          <a:bodyPr>
            <a:normAutofit/>
          </a:bodyPr>
          <a:lstStyle/>
          <a:p>
            <a:r>
              <a:rPr lang="th-TH" sz="28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เปิดให้บริการทุกวันราชการ เมื่อ</a:t>
            </a:r>
            <a:r>
              <a:rPr lang="th-TH" sz="2800" b="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 สิงหาคม 2560</a:t>
            </a:r>
            <a:r>
              <a:rPr lang="th-TH" sz="28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28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28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ร่วมกับคลินิก </a:t>
            </a:r>
            <a:r>
              <a:rPr lang="en-US" sz="28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NCD </a:t>
            </a:r>
            <a:r>
              <a:rPr lang="th-TH" sz="31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1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1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1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3100" b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40898"/>
            <a:ext cx="6638998" cy="96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187624" y="260648"/>
            <a:ext cx="743108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คลินิกช่วยเลิกบุหรี่</a:t>
            </a:r>
            <a:r>
              <a:rPr lang="th-TH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6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4800" dirty="0">
              <a:solidFill>
                <a:srgbClr val="002060"/>
              </a:solidFill>
            </a:endParaRPr>
          </a:p>
        </p:txBody>
      </p:sp>
      <p:pic>
        <p:nvPicPr>
          <p:cNvPr id="6" name="Picture 4" descr="C:\Users\Administrator\Downloads\โลโก้บุหรี่ (1)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862" y="5733256"/>
            <a:ext cx="951697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307612"/>
              </p:ext>
            </p:extLst>
          </p:nvPr>
        </p:nvGraphicFramePr>
        <p:xfrm>
          <a:off x="205790" y="4077072"/>
          <a:ext cx="8602665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533"/>
                <a:gridCol w="1720533"/>
                <a:gridCol w="1720533"/>
                <a:gridCol w="1895183"/>
                <a:gridCol w="1545883"/>
              </a:tblGrid>
              <a:tr h="342449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7030A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วันจันทร์</a:t>
                      </a:r>
                      <a:endParaRPr lang="th-TH" dirty="0">
                        <a:solidFill>
                          <a:srgbClr val="7030A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7030A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วันอังคาร</a:t>
                      </a:r>
                      <a:endParaRPr lang="th-TH" dirty="0">
                        <a:solidFill>
                          <a:srgbClr val="7030A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7030A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วันพุธ</a:t>
                      </a:r>
                      <a:endParaRPr lang="th-TH" dirty="0">
                        <a:solidFill>
                          <a:srgbClr val="7030A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7030A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วันพฤหัสบดี</a:t>
                      </a:r>
                      <a:endParaRPr lang="th-TH" dirty="0">
                        <a:solidFill>
                          <a:srgbClr val="7030A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rgbClr val="7030A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วันศุกร์</a:t>
                      </a:r>
                      <a:endParaRPr lang="th-TH" dirty="0">
                        <a:solidFill>
                          <a:srgbClr val="7030A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097711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คลินิกโรค 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HT</a:t>
                      </a:r>
                      <a:b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คลินิกโรค 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HT</a:t>
                      </a:r>
                      <a:b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คลินิกโรค 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DM</a:t>
                      </a:r>
                      <a:b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คลินิกโรค </a:t>
                      </a:r>
                      <a:r>
                        <a:rPr lang="en-US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COPD</a:t>
                      </a:r>
                      <a:endParaRPr lang="th-TH" sz="18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endParaRPr lang="th-TH" sz="1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สัปดาห์ที่ 4 </a:t>
                      </a:r>
                    </a:p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คลินิกโรค 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CKD</a:t>
                      </a: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คลินิกโรค </a:t>
                      </a:r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DM</a:t>
                      </a:r>
                      <a:b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th-TH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4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5389" y="3429000"/>
            <a:ext cx="8167523" cy="1377860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เดือนกันยายน 2561 </a:t>
            </a:r>
            <a:br>
              <a:rPr lang="th-TH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เข้าร่วมเป็นสมาชิกคลินิกฟ้าใส</a:t>
            </a:r>
            <a:endParaRPr lang="th-TH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7112"/>
            <a:ext cx="74310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187624" y="541449"/>
            <a:ext cx="7431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C007F">
                    <a:lumMod val="75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คลินิกช่วยเลิกบุหรี่</a:t>
            </a:r>
            <a:endParaRPr lang="th-TH" dirty="0">
              <a:solidFill>
                <a:prstClr val="black"/>
              </a:solidFill>
            </a:endParaRPr>
          </a:p>
        </p:txBody>
      </p:sp>
      <p:pic>
        <p:nvPicPr>
          <p:cNvPr id="6" name="Picture 4" descr="C:\Users\Administrator\Downloads\โลโก้บุหรี่ (1)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700" y="5733256"/>
            <a:ext cx="1091450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2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istrator\Downloads\โลโก้บุหรี่ (1)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949123"/>
            <a:ext cx="948586" cy="97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3" name="Picture 5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1" y="332657"/>
            <a:ext cx="8799826" cy="577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7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1420</TotalTime>
  <Words>529</Words>
  <Application>Microsoft Office PowerPoint</Application>
  <PresentationFormat>นำเสนอทางหน้าจอ (4:3)</PresentationFormat>
  <Paragraphs>107</Paragraphs>
  <Slides>24</Slides>
  <Notes>8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24</vt:i4>
      </vt:variant>
    </vt:vector>
  </HeadingPairs>
  <TitlesOfParts>
    <vt:vector size="25" baseType="lpstr">
      <vt:lpstr>รูปคลื่น</vt:lpstr>
      <vt:lpstr>คลินิกฟ้าใส  (คลินิกช่วยเลิกบุหรี่ โรงพยาบาลแม่สรวย)  </vt:lpstr>
      <vt:lpstr>Action Plan  ภาพรวมของงาน ปี 2562-2564</vt:lpstr>
      <vt:lpstr>เปิดให้บริการแบบ One Stop Service  เมื่อเดือน มิถุนายน 2554 โดยเปิดให้บริการ ทุกวันพฤหัสบดี ร่วมคลินิก COPD (มีพยาบาลเป็นผู้รับผิดชอบหลัก)</vt:lpstr>
      <vt:lpstr>งานนำเสนอ PowerPoint</vt:lpstr>
      <vt:lpstr>เปิดให้บริการร่วมกับงานแพทย์แผนไทยและแพทย์ทางเลือก แบบ One Stop Service  เมื่อปี 2556</vt:lpstr>
      <vt:lpstr>การจัดบริการช่วยเลิกบุหรี่ ในวันที่ไม่มีบริการของคลินิกช่วยเลิกบุหรี่</vt:lpstr>
      <vt:lpstr>เปิดให้บริการทุกวันราชการ เมื่อเดือน สิงหาคม 2560 ร่วมกับคลินิก NCD   </vt:lpstr>
      <vt:lpstr>เดือนกันยายน 2561  เข้าร่วมเป็นสมาชิกคลินิกฟ้าใส</vt:lpstr>
      <vt:lpstr>งานนำเสนอ PowerPoint</vt:lpstr>
      <vt:lpstr>กระบวนการให้บริการในคลินิก</vt:lpstr>
      <vt:lpstr>กระบวนการให้บริการในคลินิก</vt:lpstr>
      <vt:lpstr>กระบวนการให้บริการในคลินิก</vt:lpstr>
      <vt:lpstr>เอกสาร การประเมินผู้สูบบุหรี่/ใช้ยาเส้น</vt:lpstr>
      <vt:lpstr>การบันทึก การประเมินผู้สูบบุหรี่/ใช้ยาเส้น</vt:lpstr>
      <vt:lpstr>เครื่องมือประเมินภาวะสุขภาพ ของผู้สูบบุหรี่</vt:lpstr>
      <vt:lpstr>เครื่องมือประเมินภาวะสุขภาพ ของผู้สูบบุหรี่</vt:lpstr>
      <vt:lpstr>การวางแผน  การประสานงาน</vt:lpstr>
      <vt:lpstr>การเสริมพลังการดูแลที่บ้าน</vt:lpstr>
      <vt:lpstr>ผลการดำเนินงานบำบัดช่วยเลิกบุหรี่</vt:lpstr>
      <vt:lpstr>ผลการดำเนินงานบำบัดช่วยเลิกบุหรี่</vt:lpstr>
      <vt:lpstr>ผลการดำเนินงานบำบัดช่วยเลิกบุหรี่</vt:lpstr>
      <vt:lpstr>ผลการดำเนินงานบำบัดช่วยเลิกบุหรี่</vt:lpstr>
      <vt:lpstr>การพัฒนาบริการช่วยเลิกบุหรี่</vt:lpstr>
      <vt:lpstr>ยินดีที่ได้เล่าเรื่องราว งานที่ทำ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คลินิกฟ้าใส (คลินิกช่วยเลิกบุหรี่) โรงพยาบาลแม่สรวย</dc:title>
  <dc:creator>ATEC</dc:creator>
  <cp:lastModifiedBy>User</cp:lastModifiedBy>
  <cp:revision>42</cp:revision>
  <dcterms:created xsi:type="dcterms:W3CDTF">2019-11-11T07:59:27Z</dcterms:created>
  <dcterms:modified xsi:type="dcterms:W3CDTF">2019-11-27T10:12:16Z</dcterms:modified>
</cp:coreProperties>
</file>