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3" r:id="rId3"/>
    <p:sldId id="267" r:id="rId4"/>
    <p:sldId id="259" r:id="rId5"/>
    <p:sldId id="260" r:id="rId6"/>
    <p:sldId id="268" r:id="rId7"/>
    <p:sldId id="261" r:id="rId8"/>
    <p:sldId id="263" r:id="rId9"/>
    <p:sldId id="264" r:id="rId10"/>
    <p:sldId id="265" r:id="rId11"/>
    <p:sldId id="269" r:id="rId12"/>
    <p:sldId id="270" r:id="rId13"/>
    <p:sldId id="271" r:id="rId14"/>
    <p:sldId id="274" r:id="rId15"/>
    <p:sldId id="266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/>
              <a:t>พรบ.ควบคุมผลิตภัณฑ์ยาสูบ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พ.ศ. </a:t>
            </a:r>
            <a:r>
              <a:rPr lang="th-TH" dirty="0"/>
              <a:t>๒๕๖๐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38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685800"/>
            <a:ext cx="9601200" cy="5181600"/>
          </a:xfrm>
        </p:spPr>
        <p:txBody>
          <a:bodyPr>
            <a:normAutofit lnSpcReduction="10000"/>
          </a:bodyPr>
          <a:lstStyle/>
          <a:p>
            <a:r>
              <a:rPr lang="th-TH" sz="3600" dirty="0"/>
              <a:t>มาตรา </a:t>
            </a:r>
            <a:r>
              <a:rPr lang="th-TH" sz="3600" dirty="0" smtClean="0"/>
              <a:t>๔๕ </a:t>
            </a:r>
            <a:r>
              <a:rPr lang="th-TH" sz="3600" dirty="0"/>
              <a:t>เครื่องหมายเขตปลอดบุหรี่ ตามมาตรา ๔๓(๑) หรือ</a:t>
            </a:r>
            <a:r>
              <a:rPr lang="th-TH" sz="3600" dirty="0" smtClean="0"/>
              <a:t>เขตสูบบุหรี่ตามมาตรา ๔๔(๑) ที่ผู้ดำเนินการจัดให้มีต้องเป็นไปตามลักษณะและวิธีการที่รัฐมนตรีประกาศกำหนดโดยคำแนะนำของคณะกรรมการ</a:t>
            </a:r>
          </a:p>
          <a:p>
            <a:r>
              <a:rPr lang="th-TH" sz="3600" dirty="0" smtClean="0"/>
              <a:t>มาตรา ๔๖ ให้ผู้ดำเนินการมีหน้าที่ประชาสัมพันธ์หรือแจ้งเตือนว่าสถานที่นั้นเป็นเขตปลอดบุหรี่ และควบคุม ดูแล ห้ามปราม หรือดำเนินการอื่นใด เพื่อไม่ให้มีการสูบบุหรี่ในเขตปลอดบุหรี่</a:t>
            </a:r>
          </a:p>
          <a:p>
            <a:pPr marL="0" indent="0">
              <a:buNone/>
            </a:pPr>
            <a:r>
              <a:rPr lang="th-TH" sz="3600" dirty="0"/>
              <a:t> </a:t>
            </a:r>
            <a:r>
              <a:rPr lang="th-TH" sz="3600" dirty="0" smtClean="0"/>
              <a:t>     </a:t>
            </a:r>
            <a:r>
              <a:rPr lang="th-TH" sz="4800" dirty="0" smtClean="0"/>
              <a:t>ในกรณีที่มีผู้ฝ่าฝืนสูบบุหรี่ในเขตปลอดบุหรี่ หากผู้ดำเนินการได้ดำเนินการตามวรรคหนึ่งตามสมควรแล้วผู้ดำเนินการนั้นไม่มีความผิด</a:t>
            </a:r>
            <a:endParaRPr lang="th-TH" sz="48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45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12" y="-12954"/>
            <a:ext cx="9314688" cy="7242048"/>
          </a:xfrm>
        </p:spPr>
      </p:pic>
    </p:spTree>
    <p:extLst>
      <p:ext uri="{BB962C8B-B14F-4D97-AF65-F5344CB8AC3E}">
        <p14:creationId xmlns:p14="http://schemas.microsoft.com/office/powerpoint/2010/main" val="252517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12" y="41910"/>
            <a:ext cx="9400032" cy="7159752"/>
          </a:xfrm>
        </p:spPr>
      </p:pic>
    </p:spTree>
    <p:extLst>
      <p:ext uri="{BB962C8B-B14F-4D97-AF65-F5344CB8AC3E}">
        <p14:creationId xmlns:p14="http://schemas.microsoft.com/office/powerpoint/2010/main" val="380366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36" y="32766"/>
            <a:ext cx="9460992" cy="7050024"/>
          </a:xfrm>
        </p:spPr>
      </p:pic>
    </p:spTree>
    <p:extLst>
      <p:ext uri="{BB962C8B-B14F-4D97-AF65-F5344CB8AC3E}">
        <p14:creationId xmlns:p14="http://schemas.microsoft.com/office/powerpoint/2010/main" val="219031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4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793793"/>
              </p:ext>
            </p:extLst>
          </p:nvPr>
        </p:nvGraphicFramePr>
        <p:xfrm>
          <a:off x="1371601" y="685800"/>
          <a:ext cx="96012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resentation" r:id="rId3" imgW="3809880" imgH="2143080" progId="PowerPoint.Show.12">
                  <p:embed/>
                </p:oleObj>
              </mc:Choice>
              <mc:Fallback>
                <p:oleObj name="Presentation" r:id="rId3" imgW="3809880" imgH="21430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1" y="685800"/>
                        <a:ext cx="9601200" cy="617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7542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dirty="0" smtClean="0"/>
              <a:t>กำหนดโทษ</a:t>
            </a:r>
            <a:endParaRPr lang="th-TH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75232"/>
            <a:ext cx="9601200" cy="4392168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ผู้ใดสูบบุหรี่ในเขตปลอดบุหรี่......  ปรับไม่เกิน ๕,๐๐๐ บาท</a:t>
            </a:r>
          </a:p>
          <a:p>
            <a:r>
              <a:rPr lang="th-TH" sz="3600" dirty="0"/>
              <a:t> ผู้ดำเนินการผู้ใดไม่จัดให้มีเครื่องหมายเขตปลอดบุหรี่หรือเขตสูบบุหรี่ตามลักษณะ และ วิธีการในการแสดงตามที่กฏหมายกำหนด...... ปรับไม่เกิน ๕,๐๐๐ บาท</a:t>
            </a:r>
          </a:p>
          <a:p>
            <a:r>
              <a:rPr lang="th-TH" sz="3600" dirty="0" smtClean="0"/>
              <a:t>ผู้ดำเนินการผู้ใดไม่จัดให้เขตปลอดบุหรี่ หรือเขตสูบบุหรี่  มีสภาพและลักษณะตามที่กฏหมายกำหนด....... ปรับไม่เกิน ๕,๐๐๐ บาท </a:t>
            </a:r>
          </a:p>
          <a:p>
            <a:r>
              <a:rPr lang="th-TH" sz="3600" dirty="0" smtClean="0"/>
              <a:t>ผู้ดำเนินการใดไม่ประชาสัมพันธ์ แจ้งเตือน ควบคุมดูแล ห้ามปราม หรือดำเนินการอื่นใด เพื่อไม่ให้มีการสูบบุหรี่ในเขตปลอดบุหรี่...ปรับไม่เกิน ๓,๐๐๐ บาท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114661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685800"/>
            <a:ext cx="96012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 smtClean="0"/>
              <a:t>                                       </a:t>
            </a:r>
          </a:p>
          <a:p>
            <a:pPr marL="0" indent="0">
              <a:buNone/>
            </a:pPr>
            <a:endParaRPr lang="th-TH" sz="3600" dirty="0"/>
          </a:p>
          <a:p>
            <a:pPr marL="0" indent="0">
              <a:buNone/>
            </a:pPr>
            <a:r>
              <a:rPr lang="th-TH" sz="3600" dirty="0" smtClean="0"/>
              <a:t>                                       </a:t>
            </a:r>
            <a:r>
              <a:rPr lang="th-TH" sz="6000" dirty="0" smtClean="0">
                <a:solidFill>
                  <a:srgbClr val="00B0F0"/>
                </a:solidFill>
              </a:rPr>
              <a:t>ขอบคุณ</a:t>
            </a:r>
          </a:p>
          <a:p>
            <a:pPr marL="0" indent="0">
              <a:buNone/>
            </a:pPr>
            <a:r>
              <a:rPr lang="th-TH" sz="6000" dirty="0" smtClean="0">
                <a:solidFill>
                  <a:srgbClr val="00B0F0"/>
                </a:solidFill>
              </a:rPr>
              <a:t>                     ช่วยกันนะครับ  </a:t>
            </a:r>
          </a:p>
          <a:p>
            <a:pPr marL="0" indent="0">
              <a:buNone/>
            </a:pPr>
            <a:r>
              <a:rPr lang="th-TH" sz="6000" dirty="0" smtClean="0">
                <a:solidFill>
                  <a:srgbClr val="00B0F0"/>
                </a:solidFill>
              </a:rPr>
              <a:t>เพื่อสุขภาพที่ดีของเราเอง ญาติพี่น้อง และ สังคมไทย</a:t>
            </a:r>
            <a:endParaRPr lang="th-TH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7200" dirty="0" smtClean="0"/>
              <a:t>ข้อปฎิบัติเพื่อมุ่งสู่ความสำเร็จ</a:t>
            </a:r>
            <a:endParaRPr lang="th-TH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71700"/>
            <a:ext cx="9601200" cy="4375404"/>
          </a:xfrm>
        </p:spPr>
        <p:txBody>
          <a:bodyPr>
            <a:normAutofit/>
          </a:bodyPr>
          <a:lstStyle/>
          <a:p>
            <a:r>
              <a:rPr lang="th-TH" sz="6600" dirty="0" smtClean="0"/>
              <a:t>การให้ความรู้  ความเข้าใจ</a:t>
            </a:r>
          </a:p>
          <a:p>
            <a:r>
              <a:rPr lang="th-TH" sz="6600" dirty="0" smtClean="0"/>
              <a:t>การสร้างความตระหนัก</a:t>
            </a:r>
          </a:p>
          <a:p>
            <a:r>
              <a:rPr lang="th-TH" sz="6600" dirty="0" smtClean="0"/>
              <a:t>การสร้างความร่วมมือ</a:t>
            </a:r>
          </a:p>
          <a:p>
            <a:r>
              <a:rPr lang="th-TH" sz="6600" dirty="0" smtClean="0"/>
              <a:t>การใช้บังคับด้วยกฏหมาย</a:t>
            </a:r>
            <a:endParaRPr lang="th-TH" sz="6600" dirty="0"/>
          </a:p>
        </p:txBody>
      </p:sp>
    </p:spTree>
    <p:extLst>
      <p:ext uri="{BB962C8B-B14F-4D97-AF65-F5344CB8AC3E}">
        <p14:creationId xmlns:p14="http://schemas.microsoft.com/office/powerpoint/2010/main" val="6001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23622"/>
            <a:ext cx="11423904" cy="7223760"/>
          </a:xfrm>
        </p:spPr>
      </p:pic>
    </p:spTree>
    <p:extLst>
      <p:ext uri="{BB962C8B-B14F-4D97-AF65-F5344CB8AC3E}">
        <p14:creationId xmlns:p14="http://schemas.microsoft.com/office/powerpoint/2010/main" val="182417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พรบ.ควบคุมผลิตภัณฑ์ยาสูบ พศ. ๒๕๖๐</a:t>
            </a:r>
            <a:br>
              <a:rPr lang="th-TH" dirty="0" smtClean="0"/>
            </a:br>
            <a:r>
              <a:rPr lang="th-TH" dirty="0" smtClean="0"/>
              <a:t>ข้อกฏหมายที่ควรทราบ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h-TH" sz="4800" dirty="0" smtClean="0"/>
              <a:t>คณะกรรมการควบคุมผลิตภัณฑ์ยาสูบแห่งชาติ</a:t>
            </a:r>
          </a:p>
          <a:p>
            <a:r>
              <a:rPr lang="th-TH" sz="4800" dirty="0" smtClean="0"/>
              <a:t>คณะกรรมการควบคุมผลิตภัณฑ์ยาสูบกรุงทพมหานคร</a:t>
            </a:r>
          </a:p>
          <a:p>
            <a:r>
              <a:rPr lang="th-TH" sz="4800" dirty="0" smtClean="0"/>
              <a:t>คณะกรรมการควบคุมผลิตภัณฑ์ยาสูบจังหวัด</a:t>
            </a:r>
          </a:p>
          <a:p>
            <a:r>
              <a:rPr lang="th-TH" sz="4800" dirty="0" smtClean="0"/>
              <a:t>การควบคุมผลิตภัณฑ์ยาสูบ</a:t>
            </a:r>
          </a:p>
          <a:p>
            <a:r>
              <a:rPr lang="th-TH" sz="4800" dirty="0" smtClean="0"/>
              <a:t>การคุ้มครองสุขภาพของผู่ไม่สูบบุหรี่</a:t>
            </a:r>
          </a:p>
          <a:p>
            <a:r>
              <a:rPr lang="th-TH" sz="4800" dirty="0" smtClean="0"/>
              <a:t>พนักงานเจ้าหน้าที่</a:t>
            </a:r>
          </a:p>
          <a:p>
            <a:r>
              <a:rPr lang="th-TH" sz="4800" dirty="0" smtClean="0"/>
              <a:t>บทกำหนดโทษ</a:t>
            </a: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123884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000" dirty="0" smtClean="0"/>
              <a:t>คำจำกัดความ</a:t>
            </a:r>
            <a:endParaRPr lang="th-TH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h-TH" sz="4400" dirty="0" smtClean="0"/>
              <a:t>สถานที่สาธารณะ หมายความว่าสถานที่ซึ่งประชาชนมีความชอบธรรม</a:t>
            </a:r>
            <a:r>
              <a:rPr lang="th-TH" sz="4400" dirty="0"/>
              <a:t>ที่จะเข้าไป</a:t>
            </a:r>
            <a:r>
              <a:rPr lang="th-TH" sz="4400" dirty="0" smtClean="0"/>
              <a:t>ได้ ทั้งนี้ไม่ว่าจะมีการเชื้อเชิญหรือต้องจ่ายค่าตอบแทนหรือไม่ก็ตาม</a:t>
            </a:r>
          </a:p>
          <a:p>
            <a:r>
              <a:rPr lang="th-TH" sz="4400" dirty="0" smtClean="0"/>
              <a:t>ผู้ดำเนินการ หมายความว่าเจ้าของหรือผู้จัดการ หรือผู้รับผิดชอบในการดำเนินงานของสถานที่สาธารณะ สถานที่ทำงาน หรือยานพาหนะที่เป็นสถานที่ปลอดบุหรี่</a:t>
            </a:r>
          </a:p>
          <a:p>
            <a:r>
              <a:rPr lang="th-TH" sz="4400" dirty="0" smtClean="0"/>
              <a:t>ผลิตภัณฑ์ยาสูบ หมายความว่าผลิตภัณฑ์ที่มีส่วนประกอบของใบยาสูบหรือพืชนิโคเทียนาทาแบกกุ้ม (Nicotiana Tabaccum) และให้หมายความรวมถึงผลิตภัณฑ์อื่นใดที่มีสารนิโคตินเป็นส่วนประกอบซึ่งบริโภคโดยวิธีสูบ ดูด ดม อม เคี้ยว กิน เป่า หรือพ่นเข้าไปในปาก หรือ จมูก ทา หรือโดยวิธีอื่นใด เพื่อให้ไดผลเป็นเช่นเดียวกัน ทั้วนี้ไม่รวมถึงยาตามกฏหมายว่าด้วยยา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4204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" y="-31242"/>
            <a:ext cx="11497056" cy="6995160"/>
          </a:xfrm>
        </p:spPr>
      </p:pic>
    </p:spTree>
    <p:extLst>
      <p:ext uri="{BB962C8B-B14F-4D97-AF65-F5344CB8AC3E}">
        <p14:creationId xmlns:p14="http://schemas.microsoft.com/office/powerpoint/2010/main" val="6412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หมวด ๔</a:t>
            </a:r>
            <a:br>
              <a:rPr lang="th-TH" dirty="0" smtClean="0"/>
            </a:br>
            <a:r>
              <a:rPr lang="th-TH" dirty="0" smtClean="0"/>
              <a:t>การควบคุมผลิตภัณฑ์ยาสูบ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800" dirty="0" smtClean="0"/>
              <a:t>มาตรา ๒๖ ห้ามผู้ใดขายหรือให้ซึ่งผลิตภัณฑ์ยาสูบแก่บุคคลที่มีอายุต่ำกว่ายี่สิบปีบริบูรณ์.....</a:t>
            </a:r>
          </a:p>
          <a:p>
            <a:pPr marL="0" indent="0">
              <a:buNone/>
            </a:pPr>
            <a:r>
              <a:rPr lang="th-TH" sz="4800" dirty="0"/>
              <a:t> </a:t>
            </a:r>
            <a:r>
              <a:rPr lang="th-TH" sz="4800" dirty="0" smtClean="0"/>
              <a:t>              ห้ามผู้ใดใช้ จ้าง วานหรือยินยอมให้บุคคลอายุต่ำกว่า สิบแปดปีบริบูรณ์ขายหรือให้ซึ่งผลิตภัณฑ์ยาสูบ</a:t>
            </a: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14048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60704"/>
            <a:ext cx="9601200" cy="5023104"/>
          </a:xfrm>
        </p:spPr>
        <p:txBody>
          <a:bodyPr>
            <a:normAutofit fontScale="77500" lnSpcReduction="20000"/>
          </a:bodyPr>
          <a:lstStyle/>
          <a:p>
            <a:r>
              <a:rPr lang="th-TH" sz="4800" dirty="0" smtClean="0"/>
              <a:t>มาตรา ๔๒ ห้ามผู้ใดสูบบุหรี่ในเขตปลอดบุหรี่เว้นแต่เป็นเขตสูบบุหรี่ที่กำหนดในมาตรา ๔๑ วรรคสอง </a:t>
            </a:r>
          </a:p>
          <a:p>
            <a:r>
              <a:rPr lang="th-TH" sz="4800" dirty="0" smtClean="0"/>
              <a:t>มาตรา ๔๓ เมื่อรัฐมนตรี โดยคำแนะนำของคณะกรรมการประกาศให้สถานที่สาธารณะ สถานที่ทำงาน หรือยานพาหนะใด เป็นเขตปลอดบุหรี่ให้ผู้ดำเนินการจัดให้สถานที่หรื</a:t>
            </a:r>
            <a:r>
              <a:rPr lang="th-TH" sz="4800" dirty="0"/>
              <a:t>อยานพาพ</a:t>
            </a:r>
            <a:r>
              <a:rPr lang="th-TH" sz="4800" dirty="0" smtClean="0"/>
              <a:t>นะดังกล่าวมีสภาพหรือมีลักษณะดังต่อไปนี้</a:t>
            </a:r>
          </a:p>
          <a:p>
            <a:pPr marL="0" indent="0">
              <a:buNone/>
            </a:pPr>
            <a:r>
              <a:rPr lang="th-TH" sz="4800" dirty="0"/>
              <a:t> </a:t>
            </a:r>
            <a:r>
              <a:rPr lang="th-TH" sz="4800" dirty="0" smtClean="0"/>
              <a:t>    (๑) มีเครื่องหมายแสดงไว้ให้เห็นโดยชัดเจนว่าเป็นเขตปลอดบุหรี่</a:t>
            </a:r>
          </a:p>
          <a:p>
            <a:pPr marL="0" indent="0">
              <a:buNone/>
            </a:pPr>
            <a:r>
              <a:rPr lang="th-TH" sz="4800" dirty="0"/>
              <a:t> </a:t>
            </a:r>
            <a:r>
              <a:rPr lang="th-TH" sz="4800" dirty="0" smtClean="0"/>
              <a:t>    (๒) ปราศจากอุปกรณ์หรือสิ่งอำนวยความสะดวกสำหรับการสูบบุหรี่</a:t>
            </a:r>
          </a:p>
          <a:p>
            <a:pPr marL="0" indent="0">
              <a:buNone/>
            </a:pPr>
            <a:r>
              <a:rPr lang="th-TH" sz="4800" dirty="0"/>
              <a:t> </a:t>
            </a:r>
            <a:r>
              <a:rPr lang="th-TH" sz="4800" dirty="0" smtClean="0"/>
              <a:t>    (๓) มีสภาพหรือลักษณะอื่นใดตามที่รัฐมนตรีประกาศกำหนดโดยคำแนะนำของคณะกรรมการ</a:t>
            </a:r>
          </a:p>
        </p:txBody>
      </p:sp>
    </p:spTree>
    <p:extLst>
      <p:ext uri="{BB962C8B-B14F-4D97-AF65-F5344CB8AC3E}">
        <p14:creationId xmlns:p14="http://schemas.microsoft.com/office/powerpoint/2010/main" val="23404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685800"/>
            <a:ext cx="9601200" cy="5181600"/>
          </a:xfrm>
        </p:spPr>
        <p:txBody>
          <a:bodyPr>
            <a:normAutofit fontScale="92500" lnSpcReduction="10000"/>
          </a:bodyPr>
          <a:lstStyle/>
          <a:p>
            <a:r>
              <a:rPr lang="th-TH" sz="3600" dirty="0" smtClean="0"/>
              <a:t>มาตรา ๔๔ ในกรณีที่เขตปลอดบุหรี่ใดมีประกาศกำหนดเขตสูบบุหรี่ตามมาตรา ๔๑ วรรค สอง ผู้ดำเนินการอาจจัดให้มีเขตสูบบุหรี่ได้ โดยต้องมีสภาพและลักษณะดังต่อไปนี้</a:t>
            </a:r>
          </a:p>
          <a:p>
            <a:pPr marL="0" indent="0">
              <a:buNone/>
            </a:pPr>
            <a:r>
              <a:rPr lang="th-TH" sz="3600" dirty="0"/>
              <a:t> </a:t>
            </a:r>
            <a:r>
              <a:rPr lang="th-TH" sz="3600" dirty="0" smtClean="0"/>
              <a:t>    (๑) มีเครื่องหมายติดแสดงไว้ให้เห็นได้โดยชัดเจนว่าเป็นเขตสูบบุหรี่</a:t>
            </a:r>
          </a:p>
          <a:p>
            <a:pPr marL="0" indent="0">
              <a:buNone/>
            </a:pPr>
            <a:r>
              <a:rPr lang="th-TH" sz="3600" dirty="0"/>
              <a:t> </a:t>
            </a:r>
            <a:r>
              <a:rPr lang="th-TH" sz="3600" dirty="0" smtClean="0"/>
              <a:t>    (๒) ไม่อยู่ในบริเวณทางเข้าออกของสถานที่หรือยานพาพนะนั้น หรือในบริเวณอื่นใดอันเปิดเผยเห็นได้ชัด</a:t>
            </a:r>
          </a:p>
          <a:p>
            <a:pPr marL="0" indent="0">
              <a:buNone/>
            </a:pPr>
            <a:r>
              <a:rPr lang="th-TH" sz="3600" dirty="0"/>
              <a:t> </a:t>
            </a:r>
            <a:r>
              <a:rPr lang="th-TH" sz="3600" dirty="0" smtClean="0"/>
              <a:t>    (๓) มีพื้นที่เป็นสัดส่วนชัดเจน โดยคำนึงถึงการระบายอากาศทีเหมาะสม และไม่มีลักษณะที่อาจก่อให้เกิดความเดือดร้อนรำคาญแก่ผู้อื่น</a:t>
            </a:r>
          </a:p>
          <a:p>
            <a:pPr marL="0" indent="0">
              <a:buNone/>
            </a:pPr>
            <a:r>
              <a:rPr lang="th-TH" sz="3600" dirty="0"/>
              <a:t> </a:t>
            </a:r>
            <a:r>
              <a:rPr lang="th-TH" sz="3600" dirty="0" smtClean="0"/>
              <a:t>    (๔) แสดงสื่อรณรงค์เพื่อการลด ละ เลิก การบริโภคผลิตภัณฑ์ยาสูบตามที่รัฐมนตรีประกาศกำหนดโดยคำแนะนำของคณะกรรมการ</a:t>
            </a:r>
          </a:p>
          <a:p>
            <a:pPr marL="0" indent="0">
              <a:buNone/>
            </a:pPr>
            <a:r>
              <a:rPr lang="th-TH" sz="3600" dirty="0"/>
              <a:t> </a:t>
            </a:r>
            <a:r>
              <a:rPr lang="th-TH" sz="3600" dirty="0" smtClean="0"/>
              <a:t>    (๕) มีสภาพ และ ลักษณะอื่นใดตามที่รัฐมนตรีประกาศกำหนดโดยคำแนะนำของคณะกรรมการ 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5021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164</TotalTime>
  <Words>730</Words>
  <Application>Microsoft Office PowerPoint</Application>
  <PresentationFormat>Widescreen</PresentationFormat>
  <Paragraphs>45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Franklin Gothic Book</vt:lpstr>
      <vt:lpstr>LilyUPC</vt:lpstr>
      <vt:lpstr>Crop</vt:lpstr>
      <vt:lpstr>Microsoft PowerPoint Presentation</vt:lpstr>
      <vt:lpstr>พรบ.ควบคุมผลิตภัณฑ์ยาสูบ  พ.ศ. ๒๕๖๐</vt:lpstr>
      <vt:lpstr>ข้อปฎิบัติเพื่อมุ่งสู่ความสำเร็จ</vt:lpstr>
      <vt:lpstr>PowerPoint Presentation</vt:lpstr>
      <vt:lpstr>พรบ.ควบคุมผลิตภัณฑ์ยาสูบ พศ. ๒๕๖๐ ข้อกฏหมายที่ควรทราบ</vt:lpstr>
      <vt:lpstr>คำจำกัดความ</vt:lpstr>
      <vt:lpstr>PowerPoint Presentation</vt:lpstr>
      <vt:lpstr>หมวด ๔ การควบคุมผลิตภัณฑ์ยาสูบ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กำหนดโทษ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พรบ.ควบคุมผลิตภัณฑ์ยาสูบ พศ. ๒๕๖๐</dc:title>
  <dc:creator>Wonchats Subhachaturas</dc:creator>
  <cp:lastModifiedBy>Wonchats Subhachaturas</cp:lastModifiedBy>
  <cp:revision>24</cp:revision>
  <dcterms:created xsi:type="dcterms:W3CDTF">2019-11-20T07:25:08Z</dcterms:created>
  <dcterms:modified xsi:type="dcterms:W3CDTF">2019-11-27T08:47:15Z</dcterms:modified>
</cp:coreProperties>
</file>